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22"/>
  </p:notesMasterIdLst>
  <p:handoutMasterIdLst>
    <p:handoutMasterId r:id="rId23"/>
  </p:handoutMasterIdLst>
  <p:sldIdLst>
    <p:sldId id="353" r:id="rId2"/>
    <p:sldId id="514" r:id="rId3"/>
    <p:sldId id="533" r:id="rId4"/>
    <p:sldId id="515" r:id="rId5"/>
    <p:sldId id="534" r:id="rId6"/>
    <p:sldId id="535" r:id="rId7"/>
    <p:sldId id="536" r:id="rId8"/>
    <p:sldId id="538" r:id="rId9"/>
    <p:sldId id="540" r:id="rId10"/>
    <p:sldId id="547" r:id="rId11"/>
    <p:sldId id="546" r:id="rId12"/>
    <p:sldId id="539" r:id="rId13"/>
    <p:sldId id="537" r:id="rId14"/>
    <p:sldId id="541" r:id="rId15"/>
    <p:sldId id="542" r:id="rId16"/>
    <p:sldId id="528" r:id="rId17"/>
    <p:sldId id="543" r:id="rId18"/>
    <p:sldId id="544" r:id="rId19"/>
    <p:sldId id="545" r:id="rId20"/>
    <p:sldId id="521" r:id="rId21"/>
  </p:sldIdLst>
  <p:sldSz cx="9144000" cy="6858000" type="screen4x3"/>
  <p:notesSz cx="9874250" cy="67976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Wes" initials="J" lastIdx="1" clrIdx="0">
    <p:extLst>
      <p:ext uri="{19B8F6BF-5375-455C-9EA6-DF929625EA0E}">
        <p15:presenceInfo xmlns:p15="http://schemas.microsoft.com/office/powerpoint/2012/main" userId="JaW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3300"/>
    <a:srgbClr val="000000"/>
    <a:srgbClr val="0000FF"/>
    <a:srgbClr val="EBEBFF"/>
    <a:srgbClr val="E7E7FF"/>
    <a:srgbClr val="E1E1FF"/>
    <a:srgbClr val="CC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26" autoAdjust="0"/>
    <p:restoredTop sz="88300" autoAdjust="0"/>
  </p:normalViewPr>
  <p:slideViewPr>
    <p:cSldViewPr>
      <p:cViewPr varScale="1">
        <p:scale>
          <a:sx n="102" d="100"/>
          <a:sy n="102" d="100"/>
        </p:scale>
        <p:origin x="220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440" y="-96"/>
      </p:cViewPr>
      <p:guideLst>
        <p:guide orient="horz" pos="2141"/>
        <p:guide pos="311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1175" y="0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9100C9D-5435-413A-BF52-2B15EB002061}" type="datetime1">
              <a:rPr lang="zh-TW" altLang="en-US"/>
              <a:pPr>
                <a:defRPr/>
              </a:pPr>
              <a:t>2017/12/6</a:t>
            </a:fld>
            <a:endParaRPr lang="en-US" altLang="zh-TW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1175" y="6456363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E170E82-7C65-4478-A546-7809429790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7114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1175" y="0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80364E5-E223-41E7-8F7B-C58689653AC1}" type="datetime1">
              <a:rPr lang="zh-TW" altLang="en-US"/>
              <a:pPr>
                <a:defRPr/>
              </a:pPr>
              <a:t>2017/12/6</a:t>
            </a:fld>
            <a:endParaRPr lang="en-US" altLang="zh-TW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8500" y="509588"/>
            <a:ext cx="339725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25" y="3228975"/>
            <a:ext cx="789940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1175" y="6456363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67C58D4-8247-4CDB-B8D8-366157AD7C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454648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9F011DFF-4CF2-4B16-A707-64B28036040A}" type="slidenum">
              <a:rPr lang="en-US" altLang="zh-TW" smtClean="0"/>
              <a:pPr eaLnBrk="1" hangingPunct="1"/>
              <a:t>1</a:t>
            </a:fld>
            <a:endParaRPr lang="en-US" altLang="zh-TW" dirty="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49D338C6-14FA-48CC-A73D-B1557EEBA41C}" type="datetime1">
              <a:rPr lang="zh-TW" altLang="en-US" smtClean="0"/>
              <a:pPr eaLnBrk="1" hangingPunct="1"/>
              <a:t>2017/12/6</a:t>
            </a:fld>
            <a:endParaRPr lang="en-US" altLang="zh-TW" dirty="0" smtClean="0"/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dirty="0" smtClean="0"/>
              <a:t>CSIE CIAL Lab</a:t>
            </a:r>
          </a:p>
        </p:txBody>
      </p:sp>
      <p:sp>
        <p:nvSpPr>
          <p:cNvPr id="47109" name="Rectangle 7"/>
          <p:cNvSpPr txBox="1">
            <a:spLocks noGrp="1" noChangeArrowheads="1"/>
          </p:cNvSpPr>
          <p:nvPr/>
        </p:nvSpPr>
        <p:spPr bwMode="auto">
          <a:xfrm>
            <a:off x="5591175" y="6456363"/>
            <a:ext cx="42814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B507DD77-2F27-408A-A247-AD7484650273}" type="slidenum">
              <a:rPr lang="en-US" altLang="zh-TW" sz="1200"/>
              <a:pPr algn="r" eaLnBrk="1" hangingPunct="1"/>
              <a:t>1</a:t>
            </a:fld>
            <a:endParaRPr lang="en-US" altLang="zh-TW" sz="1200" dirty="0"/>
          </a:p>
        </p:txBody>
      </p:sp>
      <p:sp>
        <p:nvSpPr>
          <p:cNvPr id="47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13100" y="508000"/>
            <a:ext cx="3397250" cy="2549525"/>
          </a:xfrm>
          <a:ln/>
        </p:spPr>
      </p:sp>
      <p:sp>
        <p:nvSpPr>
          <p:cNvPr id="471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2931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近期因為</a:t>
            </a:r>
            <a:r>
              <a:rPr lang="en-US" altLang="zh-TW" dirty="0" smtClean="0"/>
              <a:t>ruleset size</a:t>
            </a:r>
            <a:r>
              <a:rPr lang="zh-TW" altLang="en-US" dirty="0" smtClean="0"/>
              <a:t>快速成長，因此</a:t>
            </a:r>
            <a:r>
              <a:rPr lang="en-US" altLang="zh-TW" dirty="0" smtClean="0"/>
              <a:t>ruleset</a:t>
            </a:r>
            <a:r>
              <a:rPr lang="zh-TW" altLang="en-US" dirty="0" smtClean="0"/>
              <a:t>複雜度造成一般封包分類方法</a:t>
            </a:r>
            <a:r>
              <a:rPr lang="en-US" altLang="zh-TW" dirty="0" smtClean="0"/>
              <a:t>memory</a:t>
            </a:r>
            <a:r>
              <a:rPr lang="zh-TW" altLang="en-US" dirty="0" smtClean="0"/>
              <a:t>表現很差</a:t>
            </a:r>
            <a:endParaRPr lang="en-US" altLang="zh-TW" dirty="0" smtClean="0"/>
          </a:p>
          <a:p>
            <a:r>
              <a:rPr lang="en-US" altLang="zh-TW" dirty="0" err="1" smtClean="0"/>
              <a:t>Swintop</a:t>
            </a:r>
            <a:r>
              <a:rPr lang="zh-TW" altLang="en-US" dirty="0" smtClean="0"/>
              <a:t>是一種將</a:t>
            </a:r>
            <a:r>
              <a:rPr lang="en-US" altLang="zh-TW" dirty="0" smtClean="0"/>
              <a:t>ruleset</a:t>
            </a:r>
            <a:r>
              <a:rPr lang="zh-TW" altLang="en-US" dirty="0" smtClean="0"/>
              <a:t>去分類的方式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2017/12/6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3168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zh-TW" sz="240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zh-TW" sz="240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zh-TW">
              <a:ea typeface="新細明體" pitchFamily="18" charset="-120"/>
            </a:endParaRP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55732-0661-4510-8994-21747E367F95}" type="datetime1">
              <a:rPr lang="zh-TW" altLang="en-US"/>
              <a:pPr>
                <a:defRPr/>
              </a:pPr>
              <a:t>2017/12/6</a:t>
            </a:fld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2843213" y="6308725"/>
            <a:ext cx="4033837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525C8-037D-4D9C-A89D-84B4CBED04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74079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80299-9B71-4CE5-8AF3-49E78D1409C8}" type="datetime1">
              <a:rPr lang="zh-TW" altLang="en-US"/>
              <a:pPr>
                <a:defRPr/>
              </a:pPr>
              <a:t>2017/12/6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35581-8FB1-4BA3-A1BD-7283ADB7F1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1516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34150" y="549275"/>
            <a:ext cx="1924050" cy="53943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62000" y="549275"/>
            <a:ext cx="5619750" cy="53943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09290-2659-4358-AE6E-0D2AB2AB43AE}" type="datetime1">
              <a:rPr lang="zh-TW" altLang="en-US"/>
              <a:pPr>
                <a:defRPr/>
              </a:pPr>
              <a:t>2017/12/6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78D4B-52B5-445E-B845-CE63557AFE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9681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549275"/>
            <a:ext cx="7696200" cy="5921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62000" y="1412875"/>
            <a:ext cx="37719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6300" y="1412875"/>
            <a:ext cx="37719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082F-EB1F-4CA9-A2BB-73C8CA86B6DC}" type="datetime1">
              <a:rPr lang="zh-TW" altLang="en-US"/>
              <a:pPr>
                <a:defRPr/>
              </a:pPr>
              <a:t>2017/12/6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7B881-FCCB-4025-94C8-DA2AFB2801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87309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549275"/>
            <a:ext cx="7696200" cy="5921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62556-DD1A-4320-A61A-1EEC9D929459}" type="datetime1">
              <a:rPr lang="zh-TW" altLang="en-US"/>
              <a:pPr>
                <a:defRPr/>
              </a:pPr>
              <a:t>2017/12/6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E0783-66AB-4E9E-B57F-90858DA08A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737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B5826-75D5-42B3-A5C4-B229DF8C6A71}" type="datetime1">
              <a:rPr lang="zh-TW" altLang="en-US"/>
              <a:pPr>
                <a:defRPr/>
              </a:pPr>
              <a:t>2017/12/6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951E2-EEAA-4669-B8F0-B40FD5B3C2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020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840D1-7F77-4D1A-BD2B-AA0AFA56A26A}" type="datetime1">
              <a:rPr lang="zh-TW" altLang="en-US"/>
              <a:pPr>
                <a:defRPr/>
              </a:pPr>
              <a:t>2017/12/6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754AE-326A-49DC-BA3C-648274DC3B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117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62000" y="1412875"/>
            <a:ext cx="37719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6300" y="1412875"/>
            <a:ext cx="37719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D7D96-79B4-4AC6-A23F-82AC22FB9E37}" type="datetime1">
              <a:rPr lang="zh-TW" altLang="en-US"/>
              <a:pPr>
                <a:defRPr/>
              </a:pPr>
              <a:t>2017/12/6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F1F05-B80C-4342-AEC2-30DC8D76B3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736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8D481-9A74-41A8-A3DD-B725FABA0BFD}" type="datetime1">
              <a:rPr lang="zh-TW" altLang="en-US"/>
              <a:pPr>
                <a:defRPr/>
              </a:pPr>
              <a:t>2017/12/6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368F9-24E6-4439-86FC-553CFE5611B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7046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432D8-DDB8-4D0D-A821-5B579638449B}" type="datetime1">
              <a:rPr lang="zh-TW" altLang="en-US"/>
              <a:pPr>
                <a:defRPr/>
              </a:pPr>
              <a:t>2017/12/6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723CC-A3E8-494E-B22F-9BADF4484A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749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28D2E-D3A3-40BD-85D2-775B7A5B698A}" type="datetime1">
              <a:rPr lang="zh-TW" altLang="en-US"/>
              <a:pPr>
                <a:defRPr/>
              </a:pPr>
              <a:t>2017/12/6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A9615-97A3-4B50-80FA-CDDFC7E0164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5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84AE2-8279-4719-AA7D-0CCC31134587}" type="datetime1">
              <a:rPr lang="zh-TW" altLang="en-US"/>
              <a:pPr>
                <a:defRPr/>
              </a:pPr>
              <a:t>2017/12/6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8E641-5E6C-4237-BE88-7A5ACB6ACF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8221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A583F-7C87-430E-BA42-51959189E1EB}" type="datetime1">
              <a:rPr lang="zh-TW" altLang="en-US"/>
              <a:pPr>
                <a:defRPr/>
              </a:pPr>
              <a:t>2017/12/6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EF0DD-2EB3-4841-BC04-5E0E052FC0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285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49275"/>
            <a:ext cx="76962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12875"/>
            <a:ext cx="76962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0872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5623A5B-BE50-49C9-96A3-44CA19F684C2}" type="datetime1">
              <a:rPr lang="zh-TW" altLang="en-US"/>
              <a:pPr>
                <a:defRPr/>
              </a:pPr>
              <a:t>2017/12/6</a:t>
            </a:fld>
            <a:endParaRPr lang="en-US" altLang="zh-TW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3213" y="6284913"/>
            <a:ext cx="3960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0872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2008DEC-E19B-4006-9D6C-42694AEFA0F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31" name="Group 10"/>
          <p:cNvGrpSpPr>
            <a:grpSpLocks/>
          </p:cNvGrpSpPr>
          <p:nvPr/>
        </p:nvGrpSpPr>
        <p:grpSpPr bwMode="auto">
          <a:xfrm>
            <a:off x="168275" y="212725"/>
            <a:ext cx="8823325" cy="6096000"/>
            <a:chOff x="106" y="28"/>
            <a:chExt cx="5558" cy="3840"/>
          </a:xfrm>
        </p:grpSpPr>
        <p:sp>
          <p:nvSpPr>
            <p:cNvPr id="99336" name="AutoShape 8"/>
            <p:cNvSpPr>
              <a:spLocks noChangeArrowheads="1"/>
            </p:cNvSpPr>
            <p:nvPr/>
          </p:nvSpPr>
          <p:spPr bwMode="auto">
            <a:xfrm>
              <a:off x="106" y="28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zh-TW" sz="2400"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99337" name="Line 9"/>
            <p:cNvSpPr>
              <a:spLocks noChangeShapeType="1"/>
            </p:cNvSpPr>
            <p:nvPr/>
          </p:nvSpPr>
          <p:spPr bwMode="auto">
            <a:xfrm>
              <a:off x="480" y="709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  <p:sldLayoutId id="2147484122" r:id="rId12"/>
    <p:sldLayoutId id="2147484123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kumimoji="1"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kumimoji="1"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kumimoji="1"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8118" y="1052736"/>
            <a:ext cx="8785225" cy="1944687"/>
          </a:xfrm>
        </p:spPr>
        <p:txBody>
          <a:bodyPr/>
          <a:lstStyle/>
          <a:p>
            <a:r>
              <a:rPr lang="en-US" altLang="zh-TW" sz="3600" i="0" dirty="0"/>
              <a:t>A Flexible Wildcard-Pattern Matching Accelerator via Simultaneous Discrete Finite Automata</a:t>
            </a:r>
            <a:endParaRPr lang="zh-TW" altLang="zh-TW" sz="3600" i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3429000"/>
            <a:ext cx="6444716" cy="2160588"/>
          </a:xfrm>
        </p:spPr>
        <p:txBody>
          <a:bodyPr/>
          <a:lstStyle/>
          <a:p>
            <a:pPr algn="l"/>
            <a:r>
              <a:rPr lang="en-US" altLang="zh-TW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Author: </a:t>
            </a:r>
            <a:r>
              <a:rPr lang="en-US" altLang="zh-TW" sz="1600" dirty="0"/>
              <a:t>Hsiang-Jen Tsai, Chien-Chih Chen, Yin-Chi Peng, </a:t>
            </a:r>
            <a:endParaRPr lang="en-US" altLang="zh-TW" sz="1600" dirty="0" smtClean="0"/>
          </a:p>
          <a:p>
            <a:pPr algn="l"/>
            <a:r>
              <a:rPr lang="en-US" altLang="zh-TW" sz="1600" dirty="0" err="1" smtClean="0"/>
              <a:t>Ya</a:t>
            </a:r>
            <a:r>
              <a:rPr lang="en-US" altLang="zh-TW" sz="1600" dirty="0" smtClean="0"/>
              <a:t>-Han </a:t>
            </a:r>
            <a:r>
              <a:rPr lang="en-US" altLang="zh-TW" sz="1600" dirty="0" err="1"/>
              <a:t>Tsao</a:t>
            </a:r>
            <a:r>
              <a:rPr lang="en-US" altLang="zh-TW" sz="1600" dirty="0"/>
              <a:t>, Yen-Ning Chiang, Wei-Cheng </a:t>
            </a:r>
            <a:r>
              <a:rPr lang="en-US" altLang="zh-TW" sz="1600" dirty="0" smtClean="0"/>
              <a:t>Zhao,</a:t>
            </a:r>
            <a:r>
              <a:rPr lang="zh-TW" altLang="en-US" sz="1600" dirty="0" smtClean="0"/>
              <a:t> </a:t>
            </a:r>
            <a:r>
              <a:rPr lang="en-US" altLang="zh-TW" sz="1600" dirty="0" err="1" smtClean="0"/>
              <a:t>Meng</a:t>
            </a:r>
            <a:r>
              <a:rPr lang="en-US" altLang="zh-TW" sz="1600" dirty="0" smtClean="0"/>
              <a:t>-Fan Chang</a:t>
            </a:r>
          </a:p>
          <a:p>
            <a:pPr algn="l"/>
            <a:r>
              <a:rPr lang="en-US" altLang="zh-TW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Presenter: </a:t>
            </a:r>
            <a:r>
              <a:rPr lang="en-US" altLang="zh-TW" sz="1600" dirty="0" smtClean="0"/>
              <a:t>Yi-Hsien Wu</a:t>
            </a:r>
          </a:p>
          <a:p>
            <a:pPr algn="l"/>
            <a:r>
              <a:rPr lang="en-US" altLang="zh-TW" sz="1600" dirty="0"/>
              <a:t>Conference </a:t>
            </a:r>
            <a:r>
              <a:rPr lang="en-US" altLang="zh-TW" sz="1600" dirty="0" smtClean="0"/>
              <a:t>: </a:t>
            </a:r>
            <a:r>
              <a:rPr lang="en-US" altLang="zh-TW" sz="1600" dirty="0"/>
              <a:t>IEEE TRANSACTIONS ON VERY LARGE SCALE INTEGRATION (VLSI) SYSTEMS, VOL. 25, NO. 12, DECEMBER 2017</a:t>
            </a:r>
          </a:p>
          <a:p>
            <a:pPr algn="l"/>
            <a:r>
              <a:rPr lang="en-US" altLang="zh-TW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TW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2017/12/06</a:t>
            </a:r>
            <a:endParaRPr kumimoji="0" lang="en-US" altLang="zh-TW" sz="16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600200" y="6016625"/>
            <a:ext cx="59610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zh-TW" sz="1600" dirty="0"/>
              <a:t>Department of Computer Science and Information Engineering </a:t>
            </a:r>
          </a:p>
          <a:p>
            <a:pPr algn="ctr" eaLnBrk="0" hangingPunct="0"/>
            <a:r>
              <a:rPr lang="en-US" altLang="zh-TW" sz="1600" dirty="0"/>
              <a:t>National Cheng Kung University, Taiwan R.O.C.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Proposed </a:t>
            </a:r>
            <a:r>
              <a:rPr lang="en-US" altLang="zh-TW" b="1" dirty="0" smtClean="0"/>
              <a:t>Scheme 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516" y="1880828"/>
            <a:ext cx="8749300" cy="327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4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Proposed </a:t>
            </a:r>
            <a:r>
              <a:rPr lang="en-US" altLang="zh-TW" b="1" dirty="0" smtClean="0"/>
              <a:t>Scheme 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1376772"/>
            <a:ext cx="6016327" cy="455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6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Proposed </a:t>
            </a:r>
            <a:r>
              <a:rPr lang="en-US" altLang="zh-TW" b="1" dirty="0" smtClean="0"/>
              <a:t>Scheme 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1422002"/>
            <a:ext cx="7501841" cy="384320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537619" y="526520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 smtClean="0">
                <a:solidFill>
                  <a:srgbClr val="231F20"/>
                </a:solidFill>
                <a:latin typeface="Times-Roman"/>
              </a:rPr>
              <a:t>Key </a:t>
            </a:r>
            <a:r>
              <a:rPr lang="en-US" altLang="zh-TW" dirty="0">
                <a:solidFill>
                  <a:srgbClr val="231F20"/>
                </a:solidFill>
                <a:latin typeface="Times-Roman"/>
              </a:rPr>
              <a:t>assignment flow of the cluster encode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138" y="141606"/>
            <a:ext cx="4068452" cy="118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9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Proposed </a:t>
            </a:r>
            <a:r>
              <a:rPr lang="en-US" altLang="zh-TW" b="1" dirty="0" smtClean="0"/>
              <a:t>Scheme 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5204"/>
            <a:ext cx="4068452" cy="118574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4" y="3356992"/>
            <a:ext cx="4049090" cy="2074353"/>
          </a:xfrm>
          <a:prstGeom prst="rect">
            <a:avLst/>
          </a:prstGeom>
        </p:spPr>
      </p:pic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66324" y="167192"/>
            <a:ext cx="4932325" cy="660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6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Proposed </a:t>
            </a:r>
            <a:r>
              <a:rPr lang="en-US" altLang="zh-TW" b="1" dirty="0" smtClean="0"/>
              <a:t>Scheme 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1800" dirty="0"/>
              <a:t>To recognize </a:t>
            </a:r>
            <a:r>
              <a:rPr lang="en-US" altLang="zh-TW" sz="1800" dirty="0" smtClean="0"/>
              <a:t>multi-wildcard </a:t>
            </a:r>
            <a:r>
              <a:rPr lang="en-US" altLang="zh-TW" sz="1800" dirty="0"/>
              <a:t>patterns, the proposed </a:t>
            </a:r>
            <a:r>
              <a:rPr lang="en-US" altLang="zh-TW" sz="1800" dirty="0" smtClean="0"/>
              <a:t>architecture is </a:t>
            </a:r>
            <a:r>
              <a:rPr lang="en-US" altLang="zh-TW" sz="1800" dirty="0"/>
              <a:t>needed to modify with a minor extension</a:t>
            </a:r>
            <a:r>
              <a:rPr lang="en-US" altLang="zh-TW" sz="1800" dirty="0" smtClean="0"/>
              <a:t>.</a:t>
            </a:r>
          </a:p>
          <a:p>
            <a:pPr marL="0" indent="0">
              <a:buNone/>
            </a:pPr>
            <a:endParaRPr lang="zh-TW" altLang="en-US" sz="1800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652" y="1979913"/>
            <a:ext cx="6408712" cy="488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7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Proposed </a:t>
            </a:r>
            <a:r>
              <a:rPr lang="en-US" altLang="zh-TW" b="1" dirty="0" smtClean="0"/>
              <a:t>Scheme 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652" y="1397717"/>
            <a:ext cx="6538313" cy="467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61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smtClean="0"/>
              <a:t>Results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and Analysis</a:t>
            </a:r>
            <a:endParaRPr lang="en-US" altLang="zh-TW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412875"/>
            <a:ext cx="7696200" cy="4788433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1800" dirty="0"/>
              <a:t>W</a:t>
            </a:r>
            <a:r>
              <a:rPr lang="en-US" altLang="zh-TW" sz="1800" dirty="0" smtClean="0"/>
              <a:t>e </a:t>
            </a:r>
            <a:r>
              <a:rPr lang="en-US" altLang="zh-TW" sz="1800" dirty="0"/>
              <a:t>implemented a synthetic </a:t>
            </a:r>
            <a:r>
              <a:rPr lang="en-US" altLang="zh-TW" sz="1800" dirty="0" smtClean="0"/>
              <a:t>workload generator </a:t>
            </a:r>
            <a:r>
              <a:rPr lang="en-US" altLang="zh-TW" sz="1800" dirty="0"/>
              <a:t>to generate several workloads, which is based </a:t>
            </a:r>
            <a:r>
              <a:rPr lang="en-US" altLang="zh-TW" sz="1800" dirty="0" smtClean="0"/>
              <a:t>on </a:t>
            </a:r>
            <a:r>
              <a:rPr lang="en-US" altLang="zh-TW" sz="1800" dirty="0" err="1" smtClean="0"/>
              <a:t>BigDataBench</a:t>
            </a:r>
            <a:r>
              <a:rPr lang="en-US" altLang="zh-TW" sz="1800" dirty="0" smtClean="0"/>
              <a:t> . </a:t>
            </a:r>
          </a:p>
          <a:p>
            <a:pPr marL="0" indent="0">
              <a:buNone/>
            </a:pPr>
            <a:r>
              <a:rPr lang="en-US" altLang="zh-TW" sz="1800" dirty="0" err="1" smtClean="0"/>
              <a:t>BigDataBench</a:t>
            </a:r>
            <a:r>
              <a:rPr lang="en-US" altLang="zh-TW" sz="1800" dirty="0" smtClean="0"/>
              <a:t> </a:t>
            </a:r>
            <a:r>
              <a:rPr lang="en-US" altLang="zh-TW" sz="1800" dirty="0"/>
              <a:t>includes several big </a:t>
            </a:r>
            <a:r>
              <a:rPr lang="en-US" altLang="zh-TW" sz="1800" dirty="0" smtClean="0"/>
              <a:t>data workloads </a:t>
            </a:r>
            <a:r>
              <a:rPr lang="en-US" altLang="zh-TW" sz="1800" dirty="0"/>
              <a:t>with varying data inputs, which not only </a:t>
            </a:r>
            <a:r>
              <a:rPr lang="en-US" altLang="zh-TW" sz="1800" dirty="0" smtClean="0"/>
              <a:t>covers broad </a:t>
            </a:r>
            <a:r>
              <a:rPr lang="en-US" altLang="zh-TW" sz="1800" dirty="0"/>
              <a:t>application scenarios but also includes diverse data</a:t>
            </a:r>
          </a:p>
          <a:p>
            <a:pPr marL="0" indent="0">
              <a:buNone/>
            </a:pPr>
            <a:r>
              <a:rPr lang="en-US" altLang="zh-TW" sz="1800" dirty="0"/>
              <a:t>sets</a:t>
            </a:r>
            <a:r>
              <a:rPr lang="en-US" altLang="zh-TW" sz="1800" dirty="0" smtClean="0"/>
              <a:t>.</a:t>
            </a:r>
          </a:p>
          <a:p>
            <a:pPr marL="0" indent="0">
              <a:buNone/>
            </a:pPr>
            <a:endParaRPr lang="en-US" altLang="zh-TW" sz="1800" dirty="0"/>
          </a:p>
          <a:p>
            <a:pPr marL="0" indent="0">
              <a:buNone/>
            </a:pPr>
            <a:r>
              <a:rPr lang="en-US" altLang="zh-TW" sz="1800" dirty="0" smtClean="0"/>
              <a:t>Also, we </a:t>
            </a:r>
            <a:r>
              <a:rPr lang="en-US" altLang="zh-TW" sz="1800" dirty="0"/>
              <a:t>extracted patterns from a </a:t>
            </a:r>
            <a:r>
              <a:rPr lang="en-US" altLang="zh-TW" sz="1800" dirty="0" err="1" smtClean="0"/>
              <a:t>ClamAV</a:t>
            </a:r>
            <a:r>
              <a:rPr lang="en-US" altLang="zh-TW" sz="1800" dirty="0" smtClean="0"/>
              <a:t> antivirus database</a:t>
            </a:r>
            <a:r>
              <a:rPr lang="en-US" altLang="zh-TW" sz="1800" dirty="0"/>
              <a:t>, and then inserted to the workloads for </a:t>
            </a:r>
            <a:r>
              <a:rPr lang="en-US" altLang="zh-TW" sz="1800" dirty="0" smtClean="0"/>
              <a:t>evaluating the </a:t>
            </a:r>
            <a:r>
              <a:rPr lang="en-US" altLang="zh-TW" sz="1800" dirty="0"/>
              <a:t>proposed design, including 1518 wildcard patterns </a:t>
            </a:r>
            <a:r>
              <a:rPr lang="en-US" altLang="zh-TW" sz="1800" dirty="0" smtClean="0"/>
              <a:t>and 28862 </a:t>
            </a:r>
            <a:r>
              <a:rPr lang="en-US" altLang="zh-TW" sz="1800" dirty="0"/>
              <a:t>regular patterns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246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smtClean="0"/>
              <a:t>Results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and Analysis</a:t>
            </a:r>
            <a:endParaRPr lang="en-US" altLang="zh-TW" sz="3600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1660" y="1592796"/>
            <a:ext cx="6265134" cy="4284476"/>
          </a:xfrm>
          <a:prstGeom prst="rect">
            <a:avLst/>
          </a:prstGeom>
        </p:spPr>
      </p:pic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336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smtClean="0"/>
              <a:t>Results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and Analysis</a:t>
            </a:r>
            <a:endParaRPr lang="en-US" altLang="zh-TW" sz="3600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1340768"/>
            <a:ext cx="5819775" cy="2171700"/>
          </a:xfrm>
          <a:prstGeom prst="rect">
            <a:avLst/>
          </a:prstGeom>
        </p:spPr>
      </p:pic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532" y="3510422"/>
            <a:ext cx="557212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8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smtClean="0"/>
              <a:t>Results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and Analysis</a:t>
            </a:r>
            <a:endParaRPr lang="en-US" altLang="zh-TW" sz="36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481806"/>
            <a:ext cx="6264696" cy="44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1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200" dirty="0" smtClean="0"/>
              <a:t>Introduction</a:t>
            </a:r>
          </a:p>
          <a:p>
            <a:endParaRPr lang="en-US" altLang="zh-TW" sz="3200" dirty="0"/>
          </a:p>
          <a:p>
            <a:r>
              <a:rPr lang="en-US" altLang="zh-TW" sz="3200" dirty="0"/>
              <a:t>Proposed </a:t>
            </a:r>
            <a:r>
              <a:rPr lang="en-US" altLang="zh-TW" sz="3200" dirty="0" smtClean="0"/>
              <a:t>Scheme</a:t>
            </a:r>
          </a:p>
          <a:p>
            <a:endParaRPr lang="en-US" altLang="zh-TW" sz="3200" dirty="0"/>
          </a:p>
          <a:p>
            <a:r>
              <a:rPr lang="en-US" altLang="zh-TW" sz="3200" dirty="0" smtClean="0"/>
              <a:t>Results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and Analysis</a:t>
            </a:r>
          </a:p>
          <a:p>
            <a:endParaRPr lang="en-US" altLang="zh-TW" sz="3200" dirty="0"/>
          </a:p>
          <a:p>
            <a:r>
              <a:rPr lang="en-US" altLang="zh-TW" sz="3200" dirty="0"/>
              <a:t>Conclusion</a:t>
            </a:r>
            <a:endParaRPr lang="en-US" altLang="zh-TW" sz="3200" dirty="0" smtClean="0"/>
          </a:p>
          <a:p>
            <a:endParaRPr lang="en-US" altLang="zh-TW" sz="3200" dirty="0"/>
          </a:p>
          <a:p>
            <a:endParaRPr lang="zh-TW" altLang="en-US" sz="28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022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412875"/>
            <a:ext cx="7696200" cy="4644417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1600" dirty="0"/>
              <a:t>This paper proposes an efficient separated search </a:t>
            </a:r>
            <a:r>
              <a:rPr lang="en-US" altLang="zh-TW" sz="1600" dirty="0" smtClean="0"/>
              <a:t>engine based </a:t>
            </a:r>
            <a:r>
              <a:rPr lang="en-US" altLang="zh-TW" sz="1600" dirty="0"/>
              <a:t>on the detailed analysis of wildcard pattern properties</a:t>
            </a:r>
            <a:r>
              <a:rPr lang="en-US" altLang="zh-TW" sz="1600" dirty="0" smtClean="0"/>
              <a:t>.</a:t>
            </a:r>
          </a:p>
          <a:p>
            <a:pPr marL="0" indent="0">
              <a:buNone/>
            </a:pPr>
            <a:endParaRPr lang="en-US" altLang="zh-TW" sz="1600" dirty="0"/>
          </a:p>
          <a:p>
            <a:pPr marL="0" indent="0">
              <a:buNone/>
            </a:pPr>
            <a:r>
              <a:rPr lang="en-US" altLang="zh-TW" sz="1600" dirty="0"/>
              <a:t>It indicates that two active states with two transitions </a:t>
            </a:r>
            <a:r>
              <a:rPr lang="en-US" altLang="zh-TW" sz="1600" dirty="0" smtClean="0"/>
              <a:t>are sufficient </a:t>
            </a:r>
            <a:r>
              <a:rPr lang="en-US" altLang="zh-TW" sz="1600" dirty="0"/>
              <a:t>for wildcard-pattern matching problems. </a:t>
            </a:r>
            <a:endParaRPr lang="en-US" altLang="zh-TW" sz="1600" dirty="0" smtClean="0"/>
          </a:p>
          <a:p>
            <a:pPr marL="0" indent="0">
              <a:buNone/>
            </a:pPr>
            <a:endParaRPr lang="en-US" altLang="zh-TW" sz="1600" dirty="0"/>
          </a:p>
          <a:p>
            <a:pPr marL="0" indent="0">
              <a:buNone/>
            </a:pPr>
            <a:r>
              <a:rPr lang="en-US" altLang="zh-TW" sz="1600" dirty="0" smtClean="0"/>
              <a:t>A simple architecture </a:t>
            </a:r>
            <a:r>
              <a:rPr lang="en-US" altLang="zh-TW" sz="1600" dirty="0"/>
              <a:t>modification based on simultaneous </a:t>
            </a:r>
            <a:r>
              <a:rPr lang="en-US" altLang="zh-TW" sz="1600" dirty="0" smtClean="0"/>
              <a:t>matching methodology </a:t>
            </a:r>
            <a:r>
              <a:rPr lang="en-US" altLang="zh-TW" sz="1600" dirty="0"/>
              <a:t>is proposed as an alternative. </a:t>
            </a:r>
            <a:endParaRPr lang="en-US" altLang="zh-TW" sz="1600" dirty="0" smtClean="0"/>
          </a:p>
          <a:p>
            <a:pPr marL="0" indent="0">
              <a:buNone/>
            </a:pPr>
            <a:endParaRPr lang="en-US" altLang="zh-TW" sz="1600" dirty="0"/>
          </a:p>
          <a:p>
            <a:pPr marL="0" indent="0">
              <a:buNone/>
            </a:pPr>
            <a:r>
              <a:rPr lang="en-US" altLang="zh-TW" sz="1600" dirty="0" smtClean="0"/>
              <a:t>This exhibits accurate </a:t>
            </a:r>
            <a:r>
              <a:rPr lang="en-US" altLang="zh-TW" sz="1600" dirty="0"/>
              <a:t>traversal and traverses all possible matches by two</a:t>
            </a:r>
          </a:p>
          <a:p>
            <a:pPr marL="0" indent="0">
              <a:buNone/>
            </a:pPr>
            <a:r>
              <a:rPr lang="en-US" altLang="zh-TW" sz="1600" dirty="0"/>
              <a:t>separated engines to represent discrete-FA</a:t>
            </a:r>
            <a:r>
              <a:rPr lang="en-US" altLang="zh-TW" sz="1600" dirty="0" smtClean="0"/>
              <a:t>.</a:t>
            </a:r>
          </a:p>
          <a:p>
            <a:pPr marL="0" indent="0">
              <a:buNone/>
            </a:pPr>
            <a:r>
              <a:rPr lang="en-US" altLang="zh-TW" sz="1600" dirty="0" smtClean="0"/>
              <a:t>We </a:t>
            </a:r>
            <a:r>
              <a:rPr lang="en-US" altLang="zh-TW" sz="1600" dirty="0"/>
              <a:t>used the </a:t>
            </a:r>
            <a:r>
              <a:rPr lang="en-US" altLang="zh-TW" sz="1600" dirty="0" smtClean="0"/>
              <a:t>cluster encoding </a:t>
            </a:r>
            <a:r>
              <a:rPr lang="en-US" altLang="zh-TW" sz="1600" dirty="0"/>
              <a:t>method to resolve problems of ambiguity and key</a:t>
            </a:r>
          </a:p>
          <a:p>
            <a:pPr marL="0" indent="0">
              <a:buNone/>
            </a:pPr>
            <a:r>
              <a:rPr lang="en-US" altLang="zh-TW" sz="1600" dirty="0"/>
              <a:t>size for the simultaneous pattern matching method</a:t>
            </a:r>
            <a:r>
              <a:rPr lang="en-US" altLang="zh-TW" sz="1600" dirty="0" smtClean="0"/>
              <a:t>.</a:t>
            </a:r>
          </a:p>
          <a:p>
            <a:pPr marL="0" indent="0">
              <a:buNone/>
            </a:pPr>
            <a:endParaRPr lang="en-US" altLang="zh-TW" sz="1600" dirty="0" smtClean="0"/>
          </a:p>
          <a:p>
            <a:pPr marL="0" indent="0">
              <a:buNone/>
            </a:pPr>
            <a:r>
              <a:rPr lang="en-US" altLang="zh-TW" sz="1600" dirty="0" smtClean="0"/>
              <a:t> </a:t>
            </a:r>
            <a:r>
              <a:rPr lang="en-US" altLang="zh-TW" sz="1600" dirty="0"/>
              <a:t>In </a:t>
            </a:r>
            <a:r>
              <a:rPr lang="en-US" altLang="zh-TW" sz="1600" dirty="0" smtClean="0"/>
              <a:t>our experimental </a:t>
            </a:r>
            <a:r>
              <a:rPr lang="en-US" altLang="zh-TW" sz="1600" dirty="0"/>
              <a:t>results, we only needed a small sized </a:t>
            </a:r>
            <a:r>
              <a:rPr lang="en-US" altLang="zh-TW" sz="1600" dirty="0" smtClean="0"/>
              <a:t>TCAM array </a:t>
            </a:r>
            <a:r>
              <a:rPr lang="en-US" altLang="zh-TW" sz="1600" dirty="0"/>
              <a:t>in the key matching engine for various </a:t>
            </a:r>
            <a:r>
              <a:rPr lang="en-US" altLang="zh-TW" sz="1600" dirty="0" smtClean="0"/>
              <a:t>applications in </a:t>
            </a:r>
            <a:r>
              <a:rPr lang="en-US" altLang="zh-TW" sz="1600" dirty="0"/>
              <a:t>the proposed design.</a:t>
            </a:r>
            <a:endParaRPr lang="en-US" altLang="zh-TW" sz="1600" i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4226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Introduction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1800" dirty="0"/>
              <a:t>Recently, ternary content addressable memory (</a:t>
            </a:r>
            <a:r>
              <a:rPr lang="en-US" altLang="zh-TW" sz="1800" dirty="0" smtClean="0"/>
              <a:t>TCAM)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based </a:t>
            </a:r>
            <a:r>
              <a:rPr lang="en-US" altLang="zh-TW" sz="1800" dirty="0"/>
              <a:t>search engines have been used to implement </a:t>
            </a:r>
            <a:r>
              <a:rPr lang="en-US" altLang="zh-TW" sz="1800" dirty="0" smtClean="0"/>
              <a:t>regular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expression </a:t>
            </a:r>
            <a:r>
              <a:rPr lang="en-US" altLang="zh-TW" sz="1800" dirty="0"/>
              <a:t>matching algorithms to utilize their parallel </a:t>
            </a:r>
            <a:r>
              <a:rPr lang="en-US" altLang="zh-TW" sz="1800" dirty="0" smtClean="0"/>
              <a:t>comparison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and </a:t>
            </a:r>
            <a:r>
              <a:rPr lang="en-US" altLang="zh-TW" sz="1800" dirty="0"/>
              <a:t>“don’t care (X)” search abilities to achieve high</a:t>
            </a:r>
          </a:p>
          <a:p>
            <a:pPr marL="0" indent="0">
              <a:buNone/>
            </a:pPr>
            <a:r>
              <a:rPr lang="en-US" altLang="zh-TW" sz="1800" dirty="0" smtClean="0"/>
              <a:t>speeds.</a:t>
            </a:r>
          </a:p>
          <a:p>
            <a:pPr marL="0" indent="0">
              <a:buNone/>
            </a:pPr>
            <a:endParaRPr lang="en-US" altLang="zh-TW" sz="18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altLang="zh-TW" sz="1800" dirty="0"/>
              <a:t>Detecting the match of unpredictable input strings </a:t>
            </a:r>
            <a:r>
              <a:rPr lang="en-US" altLang="zh-TW" sz="1800" dirty="0" smtClean="0"/>
              <a:t>in wildcard </a:t>
            </a:r>
            <a:r>
              <a:rPr lang="en-US" altLang="zh-TW" sz="1800" dirty="0"/>
              <a:t>patterns is in fact the most critical challenge </a:t>
            </a:r>
            <a:r>
              <a:rPr lang="en-US" altLang="zh-TW" sz="1800" dirty="0" smtClean="0"/>
              <a:t>because the </a:t>
            </a:r>
            <a:r>
              <a:rPr lang="en-US" altLang="zh-TW" sz="1800" dirty="0"/>
              <a:t>nondeterministic nature of </a:t>
            </a:r>
            <a:r>
              <a:rPr lang="en-US" altLang="zh-TW" sz="1800" dirty="0" smtClean="0"/>
              <a:t>wildcard</a:t>
            </a:r>
          </a:p>
          <a:p>
            <a:pPr marL="0" indent="0">
              <a:buNone/>
            </a:pPr>
            <a:r>
              <a:rPr lang="en-US" altLang="zh-TW" sz="1800" dirty="0" smtClean="0"/>
              <a:t>patterns </a:t>
            </a:r>
            <a:r>
              <a:rPr lang="en-US" altLang="zh-TW" sz="1800" dirty="0"/>
              <a:t>results </a:t>
            </a:r>
            <a:r>
              <a:rPr lang="en-US" altLang="zh-TW" sz="1800" dirty="0" smtClean="0"/>
              <a:t>in a </a:t>
            </a:r>
            <a:r>
              <a:rPr lang="en-US" altLang="zh-TW" sz="1800" dirty="0"/>
              <a:t>large number of possible </a:t>
            </a:r>
            <a:r>
              <a:rPr lang="en-US" altLang="zh-TW" sz="1800" dirty="0" smtClean="0"/>
              <a:t>match.</a:t>
            </a:r>
            <a:endParaRPr lang="en-US" altLang="zh-TW" sz="1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4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Proposed Scheme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412875"/>
            <a:ext cx="7696200" cy="4644417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1800" dirty="0"/>
              <a:t>The proposed </a:t>
            </a:r>
            <a:r>
              <a:rPr lang="en-US" altLang="zh-TW" sz="1800" dirty="0" smtClean="0"/>
              <a:t>separated TCAM </a:t>
            </a:r>
            <a:r>
              <a:rPr lang="en-US" altLang="zh-TW" sz="1800" dirty="0"/>
              <a:t>search engine consists of three </a:t>
            </a:r>
            <a:r>
              <a:rPr lang="en-US" altLang="zh-TW" sz="1800" dirty="0" smtClean="0"/>
              <a:t>major</a:t>
            </a:r>
          </a:p>
          <a:p>
            <a:pPr marL="0" indent="0">
              <a:buNone/>
            </a:pPr>
            <a:r>
              <a:rPr lang="en-US" altLang="zh-TW" sz="1800" dirty="0" smtClean="0"/>
              <a:t>components, which </a:t>
            </a:r>
            <a:r>
              <a:rPr lang="en-US" altLang="zh-TW" sz="1800" dirty="0"/>
              <a:t>includes two small isolated TCAM search </a:t>
            </a:r>
            <a:r>
              <a:rPr lang="en-US" altLang="zh-TW" sz="1800" dirty="0" smtClean="0"/>
              <a:t>engines and </a:t>
            </a:r>
            <a:r>
              <a:rPr lang="en-US" altLang="zh-TW" sz="1800" dirty="0"/>
              <a:t>a simultaneous matching </a:t>
            </a:r>
            <a:r>
              <a:rPr lang="en-US" altLang="zh-TW" sz="1800" dirty="0" smtClean="0"/>
              <a:t>engine.</a:t>
            </a:r>
          </a:p>
          <a:p>
            <a:pPr marL="0" indent="0">
              <a:buNone/>
            </a:pPr>
            <a:endParaRPr lang="en-US" altLang="zh-TW" sz="1800" dirty="0"/>
          </a:p>
          <a:p>
            <a:pPr marL="0" indent="0">
              <a:buNone/>
            </a:pPr>
            <a:endParaRPr lang="en-US" altLang="zh-TW" sz="1800" dirty="0"/>
          </a:p>
          <a:p>
            <a:pPr marL="0" indent="0">
              <a:buNone/>
            </a:pPr>
            <a:endParaRPr lang="en-US" altLang="zh-TW" sz="1800" dirty="0" smtClean="0"/>
          </a:p>
          <a:p>
            <a:pPr marL="0" indent="0">
              <a:buNone/>
            </a:pPr>
            <a:endParaRPr lang="en-US" altLang="zh-TW" sz="1800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4" y="2589325"/>
            <a:ext cx="9134076" cy="356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7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Proposed </a:t>
            </a:r>
            <a:r>
              <a:rPr lang="en-US" altLang="zh-TW" b="1" dirty="0" smtClean="0"/>
              <a:t>Scheme (Components)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412875"/>
            <a:ext cx="7696200" cy="4644417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1800" dirty="0" smtClean="0"/>
              <a:t>Search comparator </a:t>
            </a:r>
          </a:p>
          <a:p>
            <a:pPr marL="0" indent="0">
              <a:buNone/>
            </a:pPr>
            <a:r>
              <a:rPr lang="en-US" altLang="zh-TW" sz="1800" dirty="0" smtClean="0"/>
              <a:t>It </a:t>
            </a:r>
            <a:r>
              <a:rPr lang="en-US" altLang="zh-TW" sz="1800" dirty="0"/>
              <a:t>is used to determine the actions of the key </a:t>
            </a:r>
            <a:r>
              <a:rPr lang="en-US" altLang="zh-TW" sz="1800" dirty="0" smtClean="0"/>
              <a:t>according to </a:t>
            </a:r>
            <a:r>
              <a:rPr lang="en-US" altLang="zh-TW" sz="1800" dirty="0"/>
              <a:t>the state of the flag, where the states include </a:t>
            </a:r>
            <a:r>
              <a:rPr lang="en-US" altLang="zh-TW" sz="1800" dirty="0" smtClean="0"/>
              <a:t>abandon, search</a:t>
            </a:r>
            <a:r>
              <a:rPr lang="en-US" altLang="zh-TW" sz="1800" dirty="0"/>
              <a:t>, write, or out-match</a:t>
            </a:r>
            <a:r>
              <a:rPr lang="en-US" altLang="zh-TW" sz="1800" dirty="0" smtClean="0"/>
              <a:t>.</a:t>
            </a:r>
          </a:p>
          <a:p>
            <a:pPr marL="0" indent="0">
              <a:buNone/>
            </a:pPr>
            <a:endParaRPr lang="en-US" altLang="zh-TW" sz="1800" dirty="0" smtClean="0"/>
          </a:p>
          <a:p>
            <a:pPr marL="0" indent="0">
              <a:buNone/>
            </a:pPr>
            <a:r>
              <a:rPr lang="en-US" altLang="zh-TW" sz="1800" dirty="0"/>
              <a:t>K</a:t>
            </a:r>
            <a:r>
              <a:rPr lang="en-US" altLang="zh-TW" sz="1800" dirty="0" smtClean="0"/>
              <a:t>ey matching </a:t>
            </a:r>
            <a:r>
              <a:rPr lang="en-US" altLang="zh-TW" sz="1800" dirty="0"/>
              <a:t>engine </a:t>
            </a:r>
            <a:r>
              <a:rPr lang="en-US" altLang="zh-TW" sz="1800" dirty="0" smtClean="0"/>
              <a:t> </a:t>
            </a:r>
          </a:p>
          <a:p>
            <a:pPr marL="0" indent="0">
              <a:buNone/>
            </a:pPr>
            <a:r>
              <a:rPr lang="en-US" altLang="zh-TW" sz="1800" dirty="0" smtClean="0"/>
              <a:t>It is </a:t>
            </a:r>
            <a:r>
              <a:rPr lang="en-US" altLang="zh-TW" sz="1800" dirty="0"/>
              <a:t>used to store the key and </a:t>
            </a:r>
            <a:r>
              <a:rPr lang="en-US" altLang="zh-TW" sz="1800" dirty="0" smtClean="0"/>
              <a:t>compare the </a:t>
            </a:r>
            <a:r>
              <a:rPr lang="en-US" altLang="zh-TW" sz="1800" dirty="0"/>
              <a:t>stored key with the search key in a TCAM array. </a:t>
            </a:r>
            <a:endParaRPr lang="en-US" altLang="zh-TW" sz="1800" dirty="0" smtClean="0"/>
          </a:p>
          <a:p>
            <a:pPr marL="0" indent="0">
              <a:buNone/>
            </a:pPr>
            <a:endParaRPr lang="en-US" altLang="zh-TW" sz="1800" dirty="0" smtClean="0"/>
          </a:p>
          <a:p>
            <a:pPr marL="0" indent="0">
              <a:buNone/>
            </a:pPr>
            <a:r>
              <a:rPr lang="en-US" altLang="zh-TW" sz="1800" dirty="0" smtClean="0"/>
              <a:t>For</a:t>
            </a:r>
            <a:r>
              <a:rPr lang="en-US" altLang="zh-TW" sz="1800" dirty="0"/>
              <a:t> </a:t>
            </a:r>
            <a:r>
              <a:rPr lang="en-US" altLang="zh-TW" sz="1800" dirty="0" smtClean="0"/>
              <a:t>wildcard </a:t>
            </a:r>
            <a:r>
              <a:rPr lang="en-US" altLang="zh-TW" sz="1800" dirty="0"/>
              <a:t>pattern matching, the corresponding key of the </a:t>
            </a:r>
            <a:r>
              <a:rPr lang="en-US" altLang="zh-TW" sz="1800" dirty="0" smtClean="0"/>
              <a:t>accept state </a:t>
            </a:r>
            <a:r>
              <a:rPr lang="en-US" altLang="zh-TW" sz="1800" dirty="0"/>
              <a:t>(stored key) will be stored for the next operation, </a:t>
            </a:r>
            <a:r>
              <a:rPr lang="en-US" altLang="zh-TW" sz="1800" dirty="0" smtClean="0"/>
              <a:t>which is </a:t>
            </a:r>
            <a:r>
              <a:rPr lang="en-US" altLang="zh-TW" sz="1800" dirty="0"/>
              <a:t>the match case of the prefix state machine. </a:t>
            </a:r>
          </a:p>
          <a:p>
            <a:pPr marL="0" indent="0">
              <a:buNone/>
            </a:pPr>
            <a:r>
              <a:rPr lang="en-US" altLang="zh-TW" sz="1800" dirty="0" smtClean="0"/>
              <a:t>On </a:t>
            </a:r>
            <a:r>
              <a:rPr lang="en-US" altLang="zh-TW" sz="1800" dirty="0"/>
              <a:t>the </a:t>
            </a:r>
            <a:r>
              <a:rPr lang="en-US" altLang="zh-TW" sz="1800" dirty="0" smtClean="0"/>
              <a:t>other hand</a:t>
            </a:r>
            <a:r>
              <a:rPr lang="en-US" altLang="zh-TW" sz="1800" dirty="0"/>
              <a:t>, the corresponding key of the accept state in the </a:t>
            </a:r>
            <a:r>
              <a:rPr lang="en-US" altLang="zh-TW" sz="1800" dirty="0" smtClean="0"/>
              <a:t>match case </a:t>
            </a:r>
            <a:r>
              <a:rPr lang="en-US" altLang="zh-TW" sz="1800" dirty="0"/>
              <a:t>of the suffix state machine (search key) is used </a:t>
            </a:r>
            <a:r>
              <a:rPr lang="en-US" altLang="zh-TW" sz="1800" dirty="0" smtClean="0"/>
              <a:t>to search </a:t>
            </a:r>
            <a:r>
              <a:rPr lang="en-US" altLang="zh-TW" sz="1800" dirty="0"/>
              <a:t>the stored key in the simultaneous matching engine.</a:t>
            </a:r>
          </a:p>
          <a:p>
            <a:pPr marL="0" indent="0">
              <a:buNone/>
            </a:pPr>
            <a:endParaRPr lang="en-US" altLang="zh-TW" sz="1800" dirty="0"/>
          </a:p>
          <a:p>
            <a:pPr marL="0" indent="0">
              <a:buNone/>
            </a:pPr>
            <a:endParaRPr lang="en-US" altLang="zh-TW" sz="18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2206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Proposed </a:t>
            </a:r>
            <a:r>
              <a:rPr lang="en-US" altLang="zh-TW" b="1" dirty="0" smtClean="0"/>
              <a:t>Scheme (Components)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412875"/>
            <a:ext cx="7696200" cy="4644417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1800" dirty="0"/>
              <a:t>C</a:t>
            </a:r>
            <a:r>
              <a:rPr lang="en-US" altLang="zh-TW" sz="1800" dirty="0" smtClean="0"/>
              <a:t>ounting </a:t>
            </a:r>
            <a:r>
              <a:rPr lang="en-US" altLang="zh-TW" sz="1800" dirty="0"/>
              <a:t>constraints monitor </a:t>
            </a:r>
          </a:p>
          <a:p>
            <a:pPr marL="0" indent="0">
              <a:buNone/>
            </a:pPr>
            <a:r>
              <a:rPr lang="en-US" altLang="zh-TW" sz="1800" dirty="0" smtClean="0"/>
              <a:t>It updates </a:t>
            </a:r>
            <a:r>
              <a:rPr lang="en-US" altLang="zh-TW" sz="1800" dirty="0"/>
              <a:t>the counter of the stored key according to the </a:t>
            </a:r>
            <a:r>
              <a:rPr lang="en-US" altLang="zh-TW" sz="1800" dirty="0" smtClean="0"/>
              <a:t>state flag.</a:t>
            </a:r>
          </a:p>
          <a:p>
            <a:pPr marL="0" indent="0">
              <a:buNone/>
            </a:pPr>
            <a:r>
              <a:rPr lang="en-US" altLang="zh-TW" sz="1800" dirty="0" smtClean="0"/>
              <a:t>We </a:t>
            </a:r>
            <a:r>
              <a:rPr lang="en-US" altLang="zh-TW" sz="1800" dirty="0"/>
              <a:t>define a counter in the key </a:t>
            </a:r>
            <a:r>
              <a:rPr lang="en-US" altLang="zh-TW" sz="1800" dirty="0" smtClean="0"/>
              <a:t>matching engine </a:t>
            </a:r>
            <a:r>
              <a:rPr lang="en-US" altLang="zh-TW" sz="1800" dirty="0"/>
              <a:t>to serve as the counting constraints of each </a:t>
            </a:r>
            <a:r>
              <a:rPr lang="en-US" altLang="zh-TW" sz="1800" dirty="0" smtClean="0"/>
              <a:t>stored key</a:t>
            </a:r>
            <a:r>
              <a:rPr lang="en-US" altLang="zh-TW" sz="1800" dirty="0"/>
              <a:t>, which limits the lifetime of wildcard patterns that </a:t>
            </a:r>
            <a:r>
              <a:rPr lang="en-US" altLang="zh-TW" sz="1800" dirty="0" smtClean="0"/>
              <a:t>is recognized.</a:t>
            </a:r>
          </a:p>
          <a:p>
            <a:pPr marL="0" indent="0">
              <a:buNone/>
            </a:pPr>
            <a:r>
              <a:rPr lang="en-US" altLang="zh-TW" sz="1800" dirty="0"/>
              <a:t>When the counter of the </a:t>
            </a:r>
            <a:r>
              <a:rPr lang="en-US" altLang="zh-TW" sz="1800" dirty="0" smtClean="0"/>
              <a:t>stored key </a:t>
            </a:r>
            <a:r>
              <a:rPr lang="en-US" altLang="zh-TW" sz="1800" dirty="0"/>
              <a:t>does not equal zero, the counter is decremented for </a:t>
            </a:r>
            <a:r>
              <a:rPr lang="en-US" altLang="zh-TW" sz="1800" dirty="0" smtClean="0"/>
              <a:t>the counting </a:t>
            </a:r>
            <a:r>
              <a:rPr lang="en-US" altLang="zh-TW" sz="1800" dirty="0"/>
              <a:t>constraints. </a:t>
            </a:r>
            <a:endParaRPr lang="en-US" altLang="zh-TW" sz="1800" dirty="0" smtClean="0"/>
          </a:p>
          <a:p>
            <a:pPr marL="0" indent="0">
              <a:buNone/>
            </a:pPr>
            <a:r>
              <a:rPr lang="en-US" altLang="zh-TW" sz="1800" dirty="0" smtClean="0"/>
              <a:t>If </a:t>
            </a:r>
            <a:r>
              <a:rPr lang="en-US" altLang="zh-TW" sz="1800" dirty="0"/>
              <a:t>the counter of the stored key </a:t>
            </a:r>
            <a:r>
              <a:rPr lang="en-US" altLang="zh-TW" sz="1800" dirty="0" smtClean="0"/>
              <a:t>equals zero</a:t>
            </a:r>
            <a:r>
              <a:rPr lang="en-US" altLang="zh-TW" sz="1800" dirty="0"/>
              <a:t>, the engine makes space for the incoming stored key </a:t>
            </a:r>
            <a:r>
              <a:rPr lang="en-US" altLang="zh-TW" sz="1800" dirty="0" smtClean="0"/>
              <a:t>by evicting </a:t>
            </a:r>
            <a:r>
              <a:rPr lang="en-US" altLang="zh-TW" sz="1800" dirty="0"/>
              <a:t>this key</a:t>
            </a:r>
            <a:r>
              <a:rPr lang="en-US" altLang="zh-TW" sz="1800" dirty="0" smtClean="0"/>
              <a:t>.</a:t>
            </a:r>
          </a:p>
          <a:p>
            <a:pPr marL="0" indent="0">
              <a:buNone/>
            </a:pPr>
            <a:endParaRPr lang="en-US" altLang="zh-TW" sz="1800" dirty="0" smtClean="0"/>
          </a:p>
          <a:p>
            <a:pPr marL="0" indent="0">
              <a:buNone/>
            </a:pPr>
            <a:r>
              <a:rPr lang="en-US" altLang="zh-TW" sz="1800" dirty="0"/>
              <a:t>S</a:t>
            </a:r>
            <a:r>
              <a:rPr lang="en-US" altLang="zh-TW" sz="1800" dirty="0" smtClean="0"/>
              <a:t>egment </a:t>
            </a:r>
            <a:r>
              <a:rPr lang="en-US" altLang="zh-TW" sz="1800" dirty="0"/>
              <a:t>ID </a:t>
            </a:r>
            <a:endParaRPr lang="en-US" altLang="zh-TW" sz="1800" dirty="0" smtClean="0"/>
          </a:p>
          <a:p>
            <a:pPr marL="0" indent="0">
              <a:buNone/>
            </a:pPr>
            <a:r>
              <a:rPr lang="en-US" altLang="zh-TW" sz="1800" dirty="0" smtClean="0"/>
              <a:t>It is </a:t>
            </a:r>
            <a:r>
              <a:rPr lang="en-US" altLang="zh-TW" sz="1800" dirty="0"/>
              <a:t>used to ensure that </a:t>
            </a:r>
            <a:r>
              <a:rPr lang="en-US" altLang="zh-TW" sz="1800" dirty="0" smtClean="0"/>
              <a:t>each segment </a:t>
            </a:r>
            <a:r>
              <a:rPr lang="en-US" altLang="zh-TW" sz="1800" dirty="0"/>
              <a:t>of a </a:t>
            </a:r>
            <a:r>
              <a:rPr lang="en-US" altLang="zh-TW" sz="1800" dirty="0" smtClean="0"/>
              <a:t>multi-wildcard </a:t>
            </a:r>
            <a:r>
              <a:rPr lang="en-US" altLang="zh-TW" sz="1800" dirty="0"/>
              <a:t>pattern is sequentially </a:t>
            </a:r>
            <a:r>
              <a:rPr lang="en-US" altLang="zh-TW" sz="1800" dirty="0" smtClean="0"/>
              <a:t>matched in </a:t>
            </a:r>
            <a:r>
              <a:rPr lang="en-US" altLang="zh-TW" sz="1800" dirty="0"/>
              <a:t>the input strings.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0599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Proposed </a:t>
            </a:r>
            <a:r>
              <a:rPr lang="en-US" altLang="zh-TW" b="1" dirty="0" smtClean="0"/>
              <a:t>Scheme 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" y="1604962"/>
            <a:ext cx="902017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8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Proposed </a:t>
            </a:r>
            <a:r>
              <a:rPr lang="en-US" altLang="zh-TW" b="1" dirty="0" smtClean="0"/>
              <a:t>Scheme 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4200" y="1412875"/>
            <a:ext cx="6211799" cy="4645025"/>
          </a:xfrm>
          <a:prstGeom prst="rect">
            <a:avLst/>
          </a:prstGeom>
        </p:spPr>
      </p:pic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933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Proposed </a:t>
            </a:r>
            <a:r>
              <a:rPr lang="en-US" altLang="zh-TW" b="1" dirty="0" smtClean="0"/>
              <a:t>Scheme 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858828" y="6284913"/>
            <a:ext cx="1600200" cy="457200"/>
          </a:xfrm>
        </p:spPr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7" y="16698"/>
            <a:ext cx="5845430" cy="2364097"/>
          </a:xfrm>
          <a:prstGeom prst="rect">
            <a:avLst/>
          </a:prstGeom>
        </p:spPr>
      </p:pic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42201" y="1954952"/>
            <a:ext cx="5701799" cy="490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5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udio">
  <a:themeElements>
    <a:clrScheme name="Studio 2">
      <a:dk1>
        <a:srgbClr val="000000"/>
      </a:dk1>
      <a:lt1>
        <a:srgbClr val="FFFFFF"/>
      </a:lt1>
      <a:dk2>
        <a:srgbClr val="3732A0"/>
      </a:dk2>
      <a:lt2>
        <a:srgbClr val="666699"/>
      </a:lt2>
      <a:accent1>
        <a:srgbClr val="CCCCFF"/>
      </a:accent1>
      <a:accent2>
        <a:srgbClr val="009999"/>
      </a:accent2>
      <a:accent3>
        <a:srgbClr val="FFFFFF"/>
      </a:accent3>
      <a:accent4>
        <a:srgbClr val="000000"/>
      </a:accent4>
      <a:accent5>
        <a:srgbClr val="E2E2FF"/>
      </a:accent5>
      <a:accent6>
        <a:srgbClr val="008A8A"/>
      </a:accent6>
      <a:hlink>
        <a:srgbClr val="3366CC"/>
      </a:hlink>
      <a:folHlink>
        <a:srgbClr val="9094B8"/>
      </a:folHlink>
    </a:clrScheme>
    <a:fontScheme name="自訂 1">
      <a:majorFont>
        <a:latin typeface="Cambria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93468</TotalTime>
  <Words>935</Words>
  <Application>Microsoft Office PowerPoint</Application>
  <PresentationFormat>如螢幕大小 (4:3)</PresentationFormat>
  <Paragraphs>125</Paragraphs>
  <Slides>20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9" baseType="lpstr">
      <vt:lpstr>Times-Roman</vt:lpstr>
      <vt:lpstr>新細明體</vt:lpstr>
      <vt:lpstr>標楷體</vt:lpstr>
      <vt:lpstr>Arial</vt:lpstr>
      <vt:lpstr>Arial Black</vt:lpstr>
      <vt:lpstr>Cambria</vt:lpstr>
      <vt:lpstr>Times New Roman</vt:lpstr>
      <vt:lpstr>Wingdings</vt:lpstr>
      <vt:lpstr>Studio</vt:lpstr>
      <vt:lpstr>A Flexible Wildcard-Pattern Matching Accelerator via Simultaneous Discrete Finite Automata</vt:lpstr>
      <vt:lpstr>Outline</vt:lpstr>
      <vt:lpstr>Introduction</vt:lpstr>
      <vt:lpstr>Proposed Scheme</vt:lpstr>
      <vt:lpstr>Proposed Scheme (Components)</vt:lpstr>
      <vt:lpstr>Proposed Scheme (Components)</vt:lpstr>
      <vt:lpstr>Proposed Scheme </vt:lpstr>
      <vt:lpstr>Proposed Scheme </vt:lpstr>
      <vt:lpstr>Proposed Scheme </vt:lpstr>
      <vt:lpstr>Proposed Scheme </vt:lpstr>
      <vt:lpstr>Proposed Scheme </vt:lpstr>
      <vt:lpstr>Proposed Scheme </vt:lpstr>
      <vt:lpstr>Proposed Scheme </vt:lpstr>
      <vt:lpstr>Proposed Scheme </vt:lpstr>
      <vt:lpstr>Proposed Scheme </vt:lpstr>
      <vt:lpstr>Results and Analysis</vt:lpstr>
      <vt:lpstr>Results and Analysis</vt:lpstr>
      <vt:lpstr>Results and Analysis</vt:lpstr>
      <vt:lpstr>Results and Analysis</vt:lpstr>
      <vt:lpstr>Conclusion</vt:lpstr>
    </vt:vector>
  </TitlesOfParts>
  <Company>mediahome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Thesis_ECDS</dc:title>
  <dc:creator>MinYuanTsai</dc:creator>
  <cp:lastModifiedBy>mike</cp:lastModifiedBy>
  <cp:revision>3312</cp:revision>
  <cp:lastPrinted>2013-07-22T14:09:02Z</cp:lastPrinted>
  <dcterms:created xsi:type="dcterms:W3CDTF">2004-07-16T19:12:18Z</dcterms:created>
  <dcterms:modified xsi:type="dcterms:W3CDTF">2017-12-06T05:57:38Z</dcterms:modified>
</cp:coreProperties>
</file>